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76792"/>
  </p:normalViewPr>
  <p:slideViewPr>
    <p:cSldViewPr snapToGrid="0" snapToObjects="1">
      <p:cViewPr varScale="1">
        <p:scale>
          <a:sx n="117" d="100"/>
          <a:sy n="117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9E39-B04A-AFF9-39986D8E23D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9E39-B04A-AFF9-39986D8E23D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9E39-B04A-AFF9-39986D8E23D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9E39-B04A-AFF9-39986D8E23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9E39-B04A-AFF9-39986D8E23D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9E39-B04A-AFF9-39986D8E23DD}"/>
              </c:ext>
            </c:extLst>
          </c:dPt>
          <c:cat>
            <c:numRef>
              <c:f>Feuil1!$A$2:$A$9</c:f>
              <c:numCache>
                <c:formatCode>General</c:formatCode>
                <c:ptCount val="8"/>
              </c:numCache>
            </c:numRef>
          </c:cat>
          <c:val>
            <c:numRef>
              <c:f>Feuil1!$B$2:$B$9</c:f>
              <c:numCache>
                <c:formatCode>General</c:formatCode>
                <c:ptCount val="8"/>
                <c:pt idx="0">
                  <c:v>107</c:v>
                </c:pt>
                <c:pt idx="1">
                  <c:v>100</c:v>
                </c:pt>
                <c:pt idx="2">
                  <c:v>75</c:v>
                </c:pt>
                <c:pt idx="3">
                  <c:v>38</c:v>
                </c:pt>
                <c:pt idx="4">
                  <c:v>30</c:v>
                </c:pt>
                <c:pt idx="5">
                  <c:v>28</c:v>
                </c:pt>
                <c:pt idx="6">
                  <c:v>23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39-B04A-AFF9-39986D8E23DD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Colonne2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Feuil1!$A$2:$A$9</c:f>
              <c:numCache>
                <c:formatCode>General</c:formatCode>
                <c:ptCount val="8"/>
              </c:numCache>
            </c:numRef>
          </c:cat>
          <c:val>
            <c:numRef>
              <c:f>Feuil1!$C$2:$C$9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9E39-B04A-AFF9-39986D8E23DD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Feuil1!$A$2:$A$9</c:f>
              <c:numCache>
                <c:formatCode>General</c:formatCode>
                <c:ptCount val="8"/>
              </c:numCache>
            </c:numRef>
          </c:cat>
          <c:val>
            <c:numRef>
              <c:f>Feuil1!$D$2:$D$9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9E39-B04A-AFF9-39986D8E23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gapDepth val="0"/>
        <c:shape val="box"/>
        <c:axId val="2014100031"/>
        <c:axId val="1986694591"/>
        <c:axId val="0"/>
      </c:bar3DChart>
      <c:catAx>
        <c:axId val="2014100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986694591"/>
        <c:crosses val="autoZero"/>
        <c:auto val="1"/>
        <c:lblAlgn val="ctr"/>
        <c:lblOffset val="100"/>
        <c:noMultiLvlLbl val="0"/>
      </c:catAx>
      <c:valAx>
        <c:axId val="198669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14100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0.17222</cdr:x>
      <cdr:y>0.12083</cdr:y>
    </cdr:from>
    <cdr:to>
      <cdr:x>0.23655</cdr:x>
      <cdr:y>0.21732</cdr:y>
    </cdr:to>
    <cdr:pic>
      <cdr:nvPicPr>
        <cdr:cNvPr id="3" name="Image 2" descr="Une image contenant roue&#10;&#10;Description générée automatiquement">
          <a:extLst xmlns:a="http://schemas.openxmlformats.org/drawingml/2006/main">
            <a:ext uri="{FF2B5EF4-FFF2-40B4-BE49-F238E27FC236}">
              <a16:creationId xmlns:a16="http://schemas.microsoft.com/office/drawing/2014/main" id="{3157B551-62D2-C845-9EAE-192DACA5D3D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399823" y="654759"/>
          <a:ext cx="522816" cy="52281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0.27778</cdr:x>
      <cdr:y>0.30143</cdr:y>
    </cdr:from>
    <cdr:to>
      <cdr:x>0.35497</cdr:x>
      <cdr:y>0.39792</cdr:y>
    </cdr:to>
    <cdr:pic>
      <cdr:nvPicPr>
        <cdr:cNvPr id="5" name="Image 4" descr="Une image contenant jouet, dessin&#10;&#10;Description générée automatiquement">
          <a:extLst xmlns:a="http://schemas.openxmlformats.org/drawingml/2006/main">
            <a:ext uri="{FF2B5EF4-FFF2-40B4-BE49-F238E27FC236}">
              <a16:creationId xmlns:a16="http://schemas.microsoft.com/office/drawing/2014/main" id="{EDF6B48B-67DE-5044-B876-7772FCBCFD9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2257779" y="1633362"/>
          <a:ext cx="627380" cy="52281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0.39444</cdr:x>
      <cdr:y>0.57799</cdr:y>
    </cdr:from>
    <cdr:to>
      <cdr:x>0.45694</cdr:x>
      <cdr:y>0.67174</cdr:y>
    </cdr:to>
    <cdr:pic>
      <cdr:nvPicPr>
        <cdr:cNvPr id="7" name="Image 6">
          <a:extLst xmlns:a="http://schemas.openxmlformats.org/drawingml/2006/main">
            <a:ext uri="{FF2B5EF4-FFF2-40B4-BE49-F238E27FC236}">
              <a16:creationId xmlns:a16="http://schemas.microsoft.com/office/drawing/2014/main" id="{E66C6568-6691-E643-BFC4-E3432830D11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3"/>
        <a:stretch xmlns:a="http://schemas.openxmlformats.org/drawingml/2006/main">
          <a:fillRect/>
        </a:stretch>
      </cdr:blipFill>
      <cdr:spPr>
        <a:xfrm xmlns:a="http://schemas.openxmlformats.org/drawingml/2006/main">
          <a:off x="3206045" y="3131962"/>
          <a:ext cx="507999" cy="507999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0.85396</cdr:x>
      <cdr:y>0.9</cdr:y>
    </cdr:from>
    <cdr:to>
      <cdr:x>0.90104</cdr:x>
      <cdr:y>0.95885</cdr:y>
    </cdr:to>
    <cdr:pic>
      <cdr:nvPicPr>
        <cdr:cNvPr id="9" name="Image 8">
          <a:extLst xmlns:a="http://schemas.openxmlformats.org/drawingml/2006/main">
            <a:ext uri="{FF2B5EF4-FFF2-40B4-BE49-F238E27FC236}">
              <a16:creationId xmlns:a16="http://schemas.microsoft.com/office/drawing/2014/main" id="{636D2E4D-8676-6C41-8363-12E14CC3186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4"/>
        <a:stretch xmlns:a="http://schemas.openxmlformats.org/drawingml/2006/main">
          <a:fillRect/>
        </a:stretch>
      </cdr:blipFill>
      <cdr:spPr>
        <a:xfrm xmlns:a="http://schemas.openxmlformats.org/drawingml/2006/main">
          <a:off x="6940975" y="4876802"/>
          <a:ext cx="382693" cy="318911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01A40-DE82-F740-90F0-12F3D5F12F7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D2264-D9D0-1745-A919-FD1C7DC833E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6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31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4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1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54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Total of </a:t>
            </a:r>
            <a:r>
              <a:rPr lang="fr-BE" i="0" dirty="0"/>
              <a:t>4.8 million tonnes of </a:t>
            </a:r>
            <a:r>
              <a:rPr lang="fr-BE" i="0" dirty="0" err="1"/>
              <a:t>greenhouse</a:t>
            </a:r>
            <a:r>
              <a:rPr lang="fr-BE" i="0" dirty="0"/>
              <a:t> </a:t>
            </a:r>
            <a:r>
              <a:rPr lang="fr-BE" i="0" dirty="0" err="1"/>
              <a:t>gas</a:t>
            </a:r>
            <a:r>
              <a:rPr lang="fr-BE" i="0" dirty="0"/>
              <a:t> </a:t>
            </a:r>
            <a:r>
              <a:rPr lang="fr-BE" i="0" dirty="0" err="1"/>
              <a:t>emissions</a:t>
            </a:r>
            <a:r>
              <a:rPr lang="fr-BE" i="0" dirty="0"/>
              <a:t> in 2018.</a:t>
            </a:r>
            <a:endParaRPr lang="en-US" i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62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31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solution is travel app that helps Finnish passengers to make</a:t>
            </a:r>
            <a:r>
              <a:rPr lang="en-US" b="1" dirty="0"/>
              <a:t> most sustainable everyday transport choices.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5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that simple ? What did you guys do during 2 days ?</a:t>
            </a:r>
          </a:p>
          <a:p>
            <a:endParaRPr lang="en-US" dirty="0"/>
          </a:p>
          <a:p>
            <a:r>
              <a:rPr lang="en-US" dirty="0"/>
              <a:t>That’s not all, and to illustrate an additional feature of our app let’s run the demo.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1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Reduction of carbon emission </a:t>
            </a:r>
          </a:p>
          <a:p>
            <a:r>
              <a:rPr lang="en-US" dirty="0"/>
              <a:t>Increasing public awareness</a:t>
            </a:r>
          </a:p>
          <a:p>
            <a:r>
              <a:rPr lang="en-US" dirty="0"/>
              <a:t>Educating people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D2264-D9D0-1745-A919-FD1C7DC83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2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2A9F86-319E-8B4A-8F7A-206FDDED6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4444D0-83D8-284F-B0AF-2E0563928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ED8E55-39C8-354D-A189-6A21A18C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AC89-8FE9-6A4F-BA46-DFC3B115D4D3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B531ED-EF57-4B49-AACC-6C791F82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1D4B9E-6230-6240-AC59-EF786130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4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EB01CC-4A11-8E4C-901D-582DB68D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02320F-A77E-C346-8649-68D5970DB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0A06AD-D21D-0546-9BC1-88D8328B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8367E-A0C9-7546-9DA4-A50319A79CC6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76DCD1-CA68-7146-B5BA-6615532E0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C0B37-F5FA-B34F-B9AA-8F4D14F2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673A13-C58B-5444-8F5F-2DBD85CEF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CEB4D69-4CC4-D94B-92AF-E67E8F58D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3B209D-949E-B74C-BEAF-0B61F333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2AA5-EAFA-F94E-A5B8-51CC82C47DE5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338F38-02B3-8743-B92B-0AF0816C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CE540-CBE2-E44A-949E-62F701FB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7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0E733-F0D1-5A44-B0FD-E931D89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4EF13B-D72E-D04B-A293-68DE18812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AA05FC-3F07-2446-ADA8-12E6FE0B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40E69-F17C-3B4F-B64D-1F783AA66CBB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284199-AE50-D545-944E-65EF5BDA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BDFE4E-7180-7D47-9795-1F3B4C4A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43A2F-14AE-E147-84E5-7D7E9AB2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2DCD59-A05C-294C-98AB-742F3F167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8E6427-68B4-7648-8146-12900F34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14D7-B87A-6C49-9179-AE386EFF288B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22C56D-6E72-7149-BC78-17B9724E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572921-4C31-EF40-8DEF-9FDD017D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60A91-D41F-2440-964B-CAC396C1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84A491-B8A7-AF49-AE8D-B3AC3F33E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A0CA91-E509-0F45-8285-8285F12DF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1A2E9E-99F6-F342-8588-42378916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7C960-0085-3045-A4A7-BEE08FD914E8}" type="datetime1">
              <a:rPr lang="fr-BE" smtClean="0"/>
              <a:t>17/11/19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759432-1F14-C54F-861A-D2AF3446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4FCECC-F652-D64B-959B-3B623992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86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CA2240-48E0-D345-9540-E086A784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60FBB8-8982-6546-8D40-6DBEA3586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B67C69C-437A-B541-81D5-4029A9978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35347D3-A410-4443-82CB-01369B39C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7E5709-780F-DD4A-866B-3A7D4624A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7B4041-919C-7940-804D-00FFDCF3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3061-1DD1-3A4A-B590-6137B76C03EA}" type="datetime1">
              <a:rPr lang="fr-BE" smtClean="0"/>
              <a:t>17/11/19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136C622-3727-2B4A-8C21-EC80B9A1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0754ECF-45A1-BB46-87CB-B3B493CF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18DC8C-604A-D441-9DCA-CF0E6395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71CB86-B747-F847-A30B-70FA6247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B08B-0364-1648-BFE0-0A08B9980D51}" type="datetime1">
              <a:rPr lang="fr-BE" smtClean="0"/>
              <a:t>17/11/19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640208-FEFA-0E45-8CD5-F85C5686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9A4E4A-20FD-CC49-8516-52921289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3286922-D1C0-AF4B-A164-CBDE8C069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A346-9802-504D-BEE3-2641CB5DD42C}" type="datetime1">
              <a:rPr lang="fr-BE" smtClean="0"/>
              <a:t>17/11/19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D3EFBB1-660E-E148-8F5A-4635E393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A4BF4E-1035-1041-B6C5-8EBC511E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6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5929B9-E2EB-B14A-99B6-57516ABAC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8DD03C-7E7F-9C4C-8CE8-94D84B6AA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1DA0BD-6D26-C546-BFDF-4E256C08F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75E428-CED1-8742-9E5B-43F58CBE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B939A-6D36-E844-8B4C-A7619BD2CA9A}" type="datetime1">
              <a:rPr lang="fr-BE" smtClean="0"/>
              <a:t>17/11/19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0DBD24-4DEF-C64B-868D-7821A23A5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B70A98-987D-A34E-9508-EB4764D6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4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5B411-7C7E-AD41-8782-89CE9A70C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6212D4-D5C9-D74D-BD72-00AE6CBDE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F06B0A-EC1C-7D49-8E9A-2209FAF71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49D111-9BB3-A14E-BEAC-92BD2CB68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ABA23-28B0-D342-AF46-4C37E6624C98}" type="datetime1">
              <a:rPr lang="fr-BE" smtClean="0"/>
              <a:t>17/11/19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1EEE92-D9D0-6044-BAF8-E1C8BEF4F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013A2D-75A4-0F45-8B1C-04E12DA8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0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0CA1DB5-9971-434B-8A6C-B887E654C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674A24-9ABF-3244-810E-9B693D68A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DA2ACC-5AE6-7B4F-84ED-2E63D4302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FD5D-2605-7240-A8B0-5BD419F4F6C7}" type="datetime1">
              <a:rPr lang="fr-BE" smtClean="0"/>
              <a:t>17/11/19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0BC890-2F36-0444-B144-41A7DDED7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4E168D-2009-F64D-854A-C10DA8A64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715A6-62CA-1448-92C6-1B6D2C467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0B015-00DF-3D48-A550-ED0E72025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CB88851-ECD3-B446-8F90-F8B0D0C2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4" y="1889984"/>
            <a:ext cx="2170289" cy="21702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4AF3FC-7824-BC4A-9910-69A8589FFD01}"/>
              </a:ext>
            </a:extLst>
          </p:cNvPr>
          <p:cNvSpPr txBox="1"/>
          <p:nvPr/>
        </p:nvSpPr>
        <p:spPr>
          <a:xfrm>
            <a:off x="5565422" y="2305060"/>
            <a:ext cx="425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GoGreen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29C7FA-B26A-234C-8394-49461E89A41F}"/>
              </a:ext>
            </a:extLst>
          </p:cNvPr>
          <p:cNvSpPr txBox="1"/>
          <p:nvPr/>
        </p:nvSpPr>
        <p:spPr>
          <a:xfrm>
            <a:off x="5565422" y="3327676"/>
            <a:ext cx="57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The travel planner that makes the world better.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641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964258-B071-3141-B12C-F2EB4DCB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425" y="2162679"/>
            <a:ext cx="4121150" cy="41211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02DCEA-665E-2243-9D9A-94D0375F8AF6}"/>
              </a:ext>
            </a:extLst>
          </p:cNvPr>
          <p:cNvSpPr txBox="1"/>
          <p:nvPr/>
        </p:nvSpPr>
        <p:spPr>
          <a:xfrm>
            <a:off x="956410" y="574171"/>
            <a:ext cx="10279179" cy="13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2800" dirty="0">
                <a:latin typeface="Garamond" panose="02020404030301010803" pitchFamily="18" charset="0"/>
              </a:rPr>
              <a:t>« Our solution </a:t>
            </a:r>
            <a:r>
              <a:rPr lang="fr-BE" sz="2800" dirty="0" err="1">
                <a:latin typeface="Garamond" panose="02020404030301010803" pitchFamily="18" charset="0"/>
              </a:rPr>
              <a:t>is</a:t>
            </a:r>
            <a:r>
              <a:rPr lang="fr-BE" sz="2800" dirty="0">
                <a:latin typeface="Garamond" panose="02020404030301010803" pitchFamily="18" charset="0"/>
              </a:rPr>
              <a:t> a </a:t>
            </a:r>
            <a:r>
              <a:rPr lang="fr-BE" sz="2800" dirty="0" err="1">
                <a:latin typeface="Garamond" panose="02020404030301010803" pitchFamily="18" charset="0"/>
              </a:rPr>
              <a:t>way</a:t>
            </a:r>
            <a:r>
              <a:rPr lang="fr-BE" sz="2800" dirty="0">
                <a:latin typeface="Garamond" panose="02020404030301010803" pitchFamily="18" charset="0"/>
              </a:rPr>
              <a:t> of </a:t>
            </a:r>
            <a:r>
              <a:rPr lang="fr-BE" sz="2800" dirty="0" err="1">
                <a:latin typeface="Garamond" panose="02020404030301010803" pitchFamily="18" charset="0"/>
              </a:rPr>
              <a:t>educating</a:t>
            </a:r>
            <a:r>
              <a:rPr lang="fr-BE" sz="2800" dirty="0">
                <a:latin typeface="Garamond" panose="02020404030301010803" pitchFamily="18" charset="0"/>
              </a:rPr>
              <a:t> people in </a:t>
            </a:r>
            <a:r>
              <a:rPr lang="fr-BE" sz="2800" dirty="0" err="1">
                <a:latin typeface="Garamond" panose="02020404030301010803" pitchFamily="18" charset="0"/>
              </a:rPr>
              <a:t>order</a:t>
            </a:r>
            <a:r>
              <a:rPr lang="fr-BE" sz="2800" dirty="0">
                <a:latin typeface="Garamond" panose="02020404030301010803" pitchFamily="18" charset="0"/>
              </a:rPr>
              <a:t> to </a:t>
            </a:r>
            <a:r>
              <a:rPr lang="fr-BE" sz="2800" dirty="0" err="1">
                <a:latin typeface="Garamond" panose="02020404030301010803" pitchFamily="18" charset="0"/>
              </a:rPr>
              <a:t>reduce</a:t>
            </a:r>
            <a:r>
              <a:rPr lang="fr-BE" sz="2800" dirty="0">
                <a:latin typeface="Garamond" panose="02020404030301010803" pitchFamily="18" charset="0"/>
              </a:rPr>
              <a:t> </a:t>
            </a:r>
            <a:r>
              <a:rPr lang="fr-BE" sz="2800" dirty="0" err="1">
                <a:latin typeface="Garamond" panose="02020404030301010803" pitchFamily="18" charset="0"/>
              </a:rPr>
              <a:t>their</a:t>
            </a:r>
            <a:r>
              <a:rPr lang="fr-BE" sz="2800" dirty="0">
                <a:latin typeface="Garamond" panose="02020404030301010803" pitchFamily="18" charset="0"/>
              </a:rPr>
              <a:t> </a:t>
            </a:r>
            <a:r>
              <a:rPr lang="fr-BE" sz="2800" dirty="0" err="1">
                <a:latin typeface="Garamond" panose="02020404030301010803" pitchFamily="18" charset="0"/>
              </a:rPr>
              <a:t>carbon</a:t>
            </a:r>
            <a:r>
              <a:rPr lang="fr-BE" sz="2800" dirty="0">
                <a:latin typeface="Garamond" panose="02020404030301010803" pitchFamily="18" charset="0"/>
              </a:rPr>
              <a:t> </a:t>
            </a:r>
            <a:r>
              <a:rPr lang="fr-BE" sz="2800" dirty="0" err="1">
                <a:latin typeface="Garamond" panose="02020404030301010803" pitchFamily="18" charset="0"/>
              </a:rPr>
              <a:t>footprint</a:t>
            </a:r>
            <a:r>
              <a:rPr lang="fr-BE" sz="2800" dirty="0">
                <a:latin typeface="Garamond" panose="02020404030301010803" pitchFamily="18" charset="0"/>
              </a:rPr>
              <a:t>. »</a:t>
            </a:r>
            <a:endParaRPr lang="en-US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23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3C89F38-FEAD-5543-9350-348ACBE1477C}"/>
              </a:ext>
            </a:extLst>
          </p:cNvPr>
          <p:cNvSpPr txBox="1"/>
          <p:nvPr/>
        </p:nvSpPr>
        <p:spPr>
          <a:xfrm>
            <a:off x="1248792" y="719925"/>
            <a:ext cx="9694416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So, </a:t>
            </a:r>
            <a:r>
              <a:rPr lang="fr-BE" sz="3200" dirty="0" err="1">
                <a:latin typeface="Garamond" panose="02020404030301010803" pitchFamily="18" charset="0"/>
              </a:rPr>
              <a:t>what’s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dirty="0" err="1">
                <a:latin typeface="Garamond" panose="02020404030301010803" pitchFamily="18" charset="0"/>
              </a:rPr>
              <a:t>next</a:t>
            </a:r>
            <a:r>
              <a:rPr lang="fr-BE" sz="3200" dirty="0">
                <a:latin typeface="Garamond" panose="02020404030301010803" pitchFamily="18" charset="0"/>
              </a:rPr>
              <a:t> ?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4D6BC27-1C8F-0F48-A352-5DA6A0B1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75" y="2589352"/>
            <a:ext cx="2612003" cy="2612003"/>
          </a:xfrm>
          <a:prstGeom prst="rect">
            <a:avLst/>
          </a:prstGeom>
        </p:spPr>
      </p:pic>
      <p:pic>
        <p:nvPicPr>
          <p:cNvPr id="7" name="Image 6" descr="Une image contenant texte, signe&#10;&#10;Description générée automatiquement">
            <a:extLst>
              <a:ext uri="{FF2B5EF4-FFF2-40B4-BE49-F238E27FC236}">
                <a16:creationId xmlns:a16="http://schemas.microsoft.com/office/drawing/2014/main" id="{7BA27547-5473-0D49-931A-C8ADEF08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74" y="2589352"/>
            <a:ext cx="2612003" cy="261200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94CAA1E-382D-1F47-A977-81A8E8D14FE9}"/>
              </a:ext>
            </a:extLst>
          </p:cNvPr>
          <p:cNvSpPr txBox="1"/>
          <p:nvPr/>
        </p:nvSpPr>
        <p:spPr>
          <a:xfrm>
            <a:off x="936060" y="5473067"/>
            <a:ext cx="2962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Sustainable City Places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8C6AAC-06DD-4840-A0F0-1071C137FC47}"/>
              </a:ext>
            </a:extLst>
          </p:cNvPr>
          <p:cNvSpPr txBox="1"/>
          <p:nvPr/>
        </p:nvSpPr>
        <p:spPr>
          <a:xfrm>
            <a:off x="5517689" y="5473066"/>
            <a:ext cx="195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Everyday Tips</a:t>
            </a:r>
          </a:p>
        </p:txBody>
      </p:sp>
      <p:pic>
        <p:nvPicPr>
          <p:cNvPr id="11" name="Image 10" descr="Une image contenant signe&#10;&#10;Description générée automatiquement">
            <a:extLst>
              <a:ext uri="{FF2B5EF4-FFF2-40B4-BE49-F238E27FC236}">
                <a16:creationId xmlns:a16="http://schemas.microsoft.com/office/drawing/2014/main" id="{1DF43A6C-80B3-644E-B63D-EB50F0D24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353" y="2850630"/>
            <a:ext cx="2525890" cy="25258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49B367A-AAFD-504D-92AA-443FAAC8E446}"/>
              </a:ext>
            </a:extLst>
          </p:cNvPr>
          <p:cNvSpPr txBox="1"/>
          <p:nvPr/>
        </p:nvSpPr>
        <p:spPr>
          <a:xfrm>
            <a:off x="9525825" y="5473066"/>
            <a:ext cx="175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Gamification</a:t>
            </a:r>
          </a:p>
        </p:txBody>
      </p:sp>
    </p:spTree>
    <p:extLst>
      <p:ext uri="{BB962C8B-B14F-4D97-AF65-F5344CB8AC3E}">
        <p14:creationId xmlns:p14="http://schemas.microsoft.com/office/powerpoint/2010/main" val="323430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0B015-00DF-3D48-A550-ED0E72025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CB88851-ECD3-B446-8F90-F8B0D0C2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4" y="1889984"/>
            <a:ext cx="2170289" cy="217028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4AF3FC-7824-BC4A-9910-69A8589FFD01}"/>
              </a:ext>
            </a:extLst>
          </p:cNvPr>
          <p:cNvSpPr txBox="1"/>
          <p:nvPr/>
        </p:nvSpPr>
        <p:spPr>
          <a:xfrm>
            <a:off x="5565422" y="2305060"/>
            <a:ext cx="4255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Garamond" panose="02020404030301010803" pitchFamily="18" charset="0"/>
              </a:rPr>
              <a:t>GoGreen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929C7FA-B26A-234C-8394-49461E89A41F}"/>
              </a:ext>
            </a:extLst>
          </p:cNvPr>
          <p:cNvSpPr txBox="1"/>
          <p:nvPr/>
        </p:nvSpPr>
        <p:spPr>
          <a:xfrm>
            <a:off x="5565422" y="3327676"/>
            <a:ext cx="576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The travel planner that makes the world better.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49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F0B015-00DF-3D48-A550-ED0E72025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752031-2CCE-1F41-9D2D-B4A83973E3DC}"/>
              </a:ext>
            </a:extLst>
          </p:cNvPr>
          <p:cNvSpPr txBox="1"/>
          <p:nvPr/>
        </p:nvSpPr>
        <p:spPr>
          <a:xfrm>
            <a:off x="434019" y="360808"/>
            <a:ext cx="3929740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Architecture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9" name="Image 8" descr="Une image contenant dessin&#10;&#10;Description générée automatiquement">
            <a:extLst>
              <a:ext uri="{FF2B5EF4-FFF2-40B4-BE49-F238E27FC236}">
                <a16:creationId xmlns:a16="http://schemas.microsoft.com/office/drawing/2014/main" id="{90FA7189-0DCB-D146-9B6A-E83F66DA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472" y="4896944"/>
            <a:ext cx="2365055" cy="135111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00EA0B-5E70-0549-B22F-049CFA73366D}"/>
              </a:ext>
            </a:extLst>
          </p:cNvPr>
          <p:cNvSpPr txBox="1"/>
          <p:nvPr/>
        </p:nvSpPr>
        <p:spPr>
          <a:xfrm>
            <a:off x="4913472" y="6248060"/>
            <a:ext cx="28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Prediction of crowdedness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FE5CE2-5F4F-604C-AE72-0E2C5284E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6" y="1742171"/>
            <a:ext cx="1715911" cy="171591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F7A269A-D137-A64C-8039-88ECCF3B9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067" y="1742171"/>
            <a:ext cx="1936247" cy="193624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4748A24-B48B-664D-80C3-B4F646A60DCC}"/>
              </a:ext>
            </a:extLst>
          </p:cNvPr>
          <p:cNvSpPr txBox="1"/>
          <p:nvPr/>
        </p:nvSpPr>
        <p:spPr>
          <a:xfrm>
            <a:off x="9924848" y="3864488"/>
            <a:ext cx="161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HSL Database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B5F65E-F1E6-8943-9B39-95AE5A9613CF}"/>
              </a:ext>
            </a:extLst>
          </p:cNvPr>
          <p:cNvSpPr txBox="1"/>
          <p:nvPr/>
        </p:nvSpPr>
        <p:spPr>
          <a:xfrm>
            <a:off x="887215" y="3495156"/>
            <a:ext cx="74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Users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CD161B1-C7AD-9843-A264-53BA2CEE4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899" y="1828800"/>
            <a:ext cx="1600200" cy="16002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44C3B1C-41D7-8541-90C5-2ADBB3B67C43}"/>
              </a:ext>
            </a:extLst>
          </p:cNvPr>
          <p:cNvSpPr txBox="1"/>
          <p:nvPr/>
        </p:nvSpPr>
        <p:spPr>
          <a:xfrm>
            <a:off x="5516449" y="1400555"/>
            <a:ext cx="121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Our server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73F29E7-56C8-024E-B4C2-BDC96FB0BF63}"/>
              </a:ext>
            </a:extLst>
          </p:cNvPr>
          <p:cNvCxnSpPr>
            <a:cxnSpLocks/>
          </p:cNvCxnSpPr>
          <p:nvPr/>
        </p:nvCxnSpPr>
        <p:spPr>
          <a:xfrm>
            <a:off x="2775857" y="2316163"/>
            <a:ext cx="213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1295AB6-23E4-FA4A-AFA3-3D592F9A6F4C}"/>
              </a:ext>
            </a:extLst>
          </p:cNvPr>
          <p:cNvCxnSpPr>
            <a:cxnSpLocks/>
          </p:cNvCxnSpPr>
          <p:nvPr/>
        </p:nvCxnSpPr>
        <p:spPr>
          <a:xfrm>
            <a:off x="7119257" y="2302783"/>
            <a:ext cx="213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35C9F0D-4F51-014B-B31B-AEB48EB7236C}"/>
              </a:ext>
            </a:extLst>
          </p:cNvPr>
          <p:cNvCxnSpPr>
            <a:cxnSpLocks/>
          </p:cNvCxnSpPr>
          <p:nvPr/>
        </p:nvCxnSpPr>
        <p:spPr>
          <a:xfrm flipH="1">
            <a:off x="2775857" y="2938420"/>
            <a:ext cx="213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54E87821-68C4-7E42-817B-308B74F92533}"/>
              </a:ext>
            </a:extLst>
          </p:cNvPr>
          <p:cNvCxnSpPr>
            <a:cxnSpLocks/>
          </p:cNvCxnSpPr>
          <p:nvPr/>
        </p:nvCxnSpPr>
        <p:spPr>
          <a:xfrm flipH="1">
            <a:off x="7119257" y="2829563"/>
            <a:ext cx="21376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E53512E-2267-BC45-AFA3-A926F7A47896}"/>
              </a:ext>
            </a:extLst>
          </p:cNvPr>
          <p:cNvCxnSpPr>
            <a:cxnSpLocks/>
          </p:cNvCxnSpPr>
          <p:nvPr/>
        </p:nvCxnSpPr>
        <p:spPr>
          <a:xfrm flipH="1">
            <a:off x="6361272" y="3617867"/>
            <a:ext cx="1" cy="95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ADCC555-604D-C349-93E4-937B286FCAA0}"/>
              </a:ext>
            </a:extLst>
          </p:cNvPr>
          <p:cNvCxnSpPr>
            <a:cxnSpLocks/>
          </p:cNvCxnSpPr>
          <p:nvPr/>
        </p:nvCxnSpPr>
        <p:spPr>
          <a:xfrm flipH="1" flipV="1">
            <a:off x="5830729" y="3617867"/>
            <a:ext cx="1" cy="909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4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68C3B388-E102-6B4C-B42D-FB2A8D3838AD}"/>
              </a:ext>
            </a:extLst>
          </p:cNvPr>
          <p:cNvSpPr/>
          <p:nvPr/>
        </p:nvSpPr>
        <p:spPr>
          <a:xfrm>
            <a:off x="2348089" y="1557867"/>
            <a:ext cx="2991555" cy="297179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Garamond" panose="02020404030301010803" pitchFamily="18" charset="0"/>
              </a:rPr>
              <a:t>29,7%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16FF52-7453-2348-805D-5C94C20898B4}"/>
              </a:ext>
            </a:extLst>
          </p:cNvPr>
          <p:cNvSpPr txBox="1"/>
          <p:nvPr/>
        </p:nvSpPr>
        <p:spPr>
          <a:xfrm>
            <a:off x="5690587" y="2628267"/>
            <a:ext cx="5894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of Carbon Dioxide comes from </a:t>
            </a:r>
            <a:r>
              <a:rPr lang="en-US" sz="2400" b="1" dirty="0">
                <a:latin typeface="Garamond" panose="02020404030301010803" pitchFamily="18" charset="0"/>
              </a:rPr>
              <a:t>transportation</a:t>
            </a:r>
            <a:r>
              <a:rPr lang="en-US" sz="2400" dirty="0">
                <a:latin typeface="Garamond" panose="02020404030301010803" pitchFamily="18" charset="0"/>
              </a:rPr>
              <a:t> in </a:t>
            </a:r>
            <a:r>
              <a:rPr lang="en-US" sz="2400" b="1" dirty="0">
                <a:latin typeface="Garamond" panose="02020404030301010803" pitchFamily="18" charset="0"/>
              </a:rPr>
              <a:t>Helsinki </a:t>
            </a:r>
            <a:r>
              <a:rPr lang="en-US" sz="2400" dirty="0">
                <a:latin typeface="Garamond" panose="02020404030301010803" pitchFamily="18" charset="0"/>
              </a:rPr>
              <a:t>Metropolitan Area. </a:t>
            </a:r>
          </a:p>
        </p:txBody>
      </p:sp>
      <p:sp>
        <p:nvSpPr>
          <p:cNvPr id="15" name="Espace réservé du pied de page 14">
            <a:extLst>
              <a:ext uri="{FF2B5EF4-FFF2-40B4-BE49-F238E27FC236}">
                <a16:creationId xmlns:a16="http://schemas.microsoft.com/office/drawing/2014/main" id="{1F9FE5DA-8DAE-604D-923F-E8B404DA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1534" y="6492875"/>
            <a:ext cx="5997222" cy="365125"/>
          </a:xfrm>
        </p:spPr>
        <p:txBody>
          <a:bodyPr/>
          <a:lstStyle/>
          <a:p>
            <a:r>
              <a:rPr lang="fr-BE" dirty="0" err="1">
                <a:latin typeface="Garamond" panose="02020404030301010803" pitchFamily="18" charset="0"/>
              </a:rPr>
              <a:t>According</a:t>
            </a:r>
            <a:r>
              <a:rPr lang="fr-BE" dirty="0">
                <a:latin typeface="Garamond" panose="02020404030301010803" pitchFamily="18" charset="0"/>
              </a:rPr>
              <a:t> to </a:t>
            </a:r>
            <a:r>
              <a:rPr lang="fr-BE" dirty="0" err="1">
                <a:latin typeface="Garamond" panose="02020404030301010803" pitchFamily="18" charset="0"/>
              </a:rPr>
              <a:t>estimates</a:t>
            </a:r>
            <a:r>
              <a:rPr lang="fr-BE" dirty="0">
                <a:latin typeface="Garamond" panose="02020404030301010803" pitchFamily="18" charset="0"/>
              </a:rPr>
              <a:t> </a:t>
            </a:r>
            <a:r>
              <a:rPr lang="fr-BE" dirty="0" err="1">
                <a:latin typeface="Garamond" panose="02020404030301010803" pitchFamily="18" charset="0"/>
              </a:rPr>
              <a:t>from</a:t>
            </a:r>
            <a:r>
              <a:rPr lang="fr-BE" dirty="0">
                <a:latin typeface="Garamond" panose="02020404030301010803" pitchFamily="18" charset="0"/>
              </a:rPr>
              <a:t> the Helsinki </a:t>
            </a:r>
            <a:r>
              <a:rPr lang="fr-BE" dirty="0" err="1">
                <a:latin typeface="Garamond" panose="02020404030301010803" pitchFamily="18" charset="0"/>
              </a:rPr>
              <a:t>Region</a:t>
            </a:r>
            <a:r>
              <a:rPr lang="fr-BE" dirty="0">
                <a:latin typeface="Garamond" panose="02020404030301010803" pitchFamily="18" charset="0"/>
              </a:rPr>
              <a:t> </a:t>
            </a:r>
            <a:r>
              <a:rPr lang="fr-BE" dirty="0" err="1">
                <a:latin typeface="Garamond" panose="02020404030301010803" pitchFamily="18" charset="0"/>
              </a:rPr>
              <a:t>Environmental</a:t>
            </a:r>
            <a:r>
              <a:rPr lang="fr-BE" dirty="0">
                <a:latin typeface="Garamond" panose="02020404030301010803" pitchFamily="18" charset="0"/>
              </a:rPr>
              <a:t> Services (HSY) in 2018.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649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019D1EA1-12D3-A840-BEDB-A261CCCA6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28030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Espace réservé du pied de page 14">
            <a:extLst>
              <a:ext uri="{FF2B5EF4-FFF2-40B4-BE49-F238E27FC236}">
                <a16:creationId xmlns:a16="http://schemas.microsoft.com/office/drawing/2014/main" id="{5916B0C5-3CF3-4D4C-9998-19E628479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103" y="6159323"/>
            <a:ext cx="7108371" cy="365125"/>
          </a:xfrm>
        </p:spPr>
        <p:txBody>
          <a:bodyPr/>
          <a:lstStyle/>
          <a:p>
            <a:r>
              <a:rPr lang="fr-BE" dirty="0" err="1">
                <a:latin typeface="Garamond" panose="02020404030301010803" pitchFamily="18" charset="0"/>
              </a:rPr>
              <a:t>Carbon</a:t>
            </a:r>
            <a:r>
              <a:rPr lang="fr-BE" dirty="0">
                <a:latin typeface="Garamond" panose="02020404030301010803" pitchFamily="18" charset="0"/>
              </a:rPr>
              <a:t> </a:t>
            </a:r>
            <a:r>
              <a:rPr lang="fr-BE" dirty="0" err="1">
                <a:latin typeface="Garamond" panose="02020404030301010803" pitchFamily="18" charset="0"/>
              </a:rPr>
              <a:t>footprint</a:t>
            </a:r>
            <a:r>
              <a:rPr lang="fr-BE" dirty="0">
                <a:latin typeface="Garamond" panose="02020404030301010803" pitchFamily="18" charset="0"/>
              </a:rPr>
              <a:t> of </a:t>
            </a:r>
            <a:r>
              <a:rPr lang="fr-BE" dirty="0" err="1">
                <a:latin typeface="Garamond" panose="02020404030301010803" pitchFamily="18" charset="0"/>
              </a:rPr>
              <a:t>each</a:t>
            </a:r>
            <a:r>
              <a:rPr lang="fr-BE" dirty="0">
                <a:latin typeface="Garamond" panose="02020404030301010803" pitchFamily="18" charset="0"/>
              </a:rPr>
              <a:t> transportation </a:t>
            </a:r>
            <a:r>
              <a:rPr lang="fr-BE" dirty="0" err="1">
                <a:latin typeface="Garamond" panose="02020404030301010803" pitchFamily="18" charset="0"/>
              </a:rPr>
              <a:t>vehicle</a:t>
            </a:r>
            <a:r>
              <a:rPr lang="fr-BE" dirty="0">
                <a:latin typeface="Garamond" panose="02020404030301010803" pitchFamily="18" charset="0"/>
              </a:rPr>
              <a:t> (per g/</a:t>
            </a:r>
            <a:r>
              <a:rPr lang="fr-BE" dirty="0" err="1">
                <a:latin typeface="Garamond" panose="02020404030301010803" pitchFamily="18" charset="0"/>
              </a:rPr>
              <a:t>km.passenger</a:t>
            </a:r>
            <a:r>
              <a:rPr lang="fr-BE" dirty="0">
                <a:latin typeface="Garamond" panose="02020404030301010803" pitchFamily="18" charset="0"/>
              </a:rPr>
              <a:t>). </a:t>
            </a:r>
            <a:r>
              <a:rPr lang="fr-BE" dirty="0" err="1">
                <a:latin typeface="Garamond" panose="02020404030301010803" pitchFamily="18" charset="0"/>
              </a:rPr>
              <a:t>Study</a:t>
            </a:r>
            <a:r>
              <a:rPr lang="fr-BE" dirty="0">
                <a:latin typeface="Garamond" panose="02020404030301010803" pitchFamily="18" charset="0"/>
              </a:rPr>
              <a:t> </a:t>
            </a:r>
            <a:r>
              <a:rPr lang="fr-BE" dirty="0" err="1">
                <a:latin typeface="Garamond" panose="02020404030301010803" pitchFamily="18" charset="0"/>
              </a:rPr>
              <a:t>realised</a:t>
            </a:r>
            <a:r>
              <a:rPr lang="fr-BE" dirty="0">
                <a:latin typeface="Garamond" panose="02020404030301010803" pitchFamily="18" charset="0"/>
              </a:rPr>
              <a:t> by </a:t>
            </a:r>
            <a:r>
              <a:rPr lang="fr-FR" dirty="0">
                <a:latin typeface="Garamond" panose="02020404030301010803" pitchFamily="18" charset="0"/>
              </a:rPr>
              <a:t>De </a:t>
            </a:r>
            <a:r>
              <a:rPr lang="fr-FR" dirty="0" err="1">
                <a:latin typeface="Garamond" panose="02020404030301010803" pitchFamily="18" charset="0"/>
              </a:rPr>
              <a:t>Lijn</a:t>
            </a:r>
            <a:r>
              <a:rPr lang="fr-FR" dirty="0">
                <a:latin typeface="Garamond" panose="02020404030301010803" pitchFamily="18" charset="0"/>
              </a:rPr>
              <a:t>.</a:t>
            </a:r>
            <a:endParaRPr lang="en-US" dirty="0">
              <a:latin typeface="Garamond" panose="02020404030301010803" pitchFamily="18" charset="0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9" name="Image 8" descr="Une image contenant jouet, roue&#10;&#10;Description générée automatiquement">
            <a:extLst>
              <a:ext uri="{FF2B5EF4-FFF2-40B4-BE49-F238E27FC236}">
                <a16:creationId xmlns:a16="http://schemas.microsoft.com/office/drawing/2014/main" id="{C0EBA57A-4549-DC4B-81AF-37C0CB26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999" y="1125362"/>
            <a:ext cx="454379" cy="454379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66C0033-7B08-3B4C-AFE2-89E14CF1C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672" y="4421716"/>
            <a:ext cx="579261" cy="57926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EED4E0-C13C-F849-958A-B14B43FD1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3561" y="4274961"/>
            <a:ext cx="556683" cy="55668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EF0A659-2083-634D-9A3C-B5626DCD8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7289" y="4199819"/>
            <a:ext cx="556683" cy="5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76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64CAED3F-3F73-F34A-8BB1-A07EEBC3D49A}"/>
              </a:ext>
            </a:extLst>
          </p:cNvPr>
          <p:cNvSpPr/>
          <p:nvPr/>
        </p:nvSpPr>
        <p:spPr>
          <a:xfrm>
            <a:off x="762000" y="1398814"/>
            <a:ext cx="4082142" cy="40603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38937B1F-1BA1-8944-B169-408EE7200BF7}"/>
              </a:ext>
            </a:extLst>
          </p:cNvPr>
          <p:cNvSpPr/>
          <p:nvPr/>
        </p:nvSpPr>
        <p:spPr>
          <a:xfrm>
            <a:off x="4142014" y="1398814"/>
            <a:ext cx="4082142" cy="40603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C88FD2D-7828-4C43-BD67-423AB93C9AB8}"/>
              </a:ext>
            </a:extLst>
          </p:cNvPr>
          <p:cNvSpPr/>
          <p:nvPr/>
        </p:nvSpPr>
        <p:spPr>
          <a:xfrm>
            <a:off x="7522028" y="1398814"/>
            <a:ext cx="4082142" cy="40603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22A863-D124-B844-9D74-318D9E413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57" y="1695450"/>
            <a:ext cx="3309257" cy="330925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4A2E84F-E2B0-994C-AD3E-9CDC8207A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315" y="1853293"/>
            <a:ext cx="3151414" cy="31514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A2E620-71CE-514C-A374-8D0703234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391" y="2190749"/>
            <a:ext cx="2318657" cy="231865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501AFD8-FAE0-234D-BF05-5543B06E3AAB}"/>
              </a:ext>
            </a:extLst>
          </p:cNvPr>
          <p:cNvSpPr txBox="1"/>
          <p:nvPr/>
        </p:nvSpPr>
        <p:spPr>
          <a:xfrm>
            <a:off x="1760886" y="4839678"/>
            <a:ext cx="211174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Poor awareness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03F858-3310-464E-84E1-C928C7CD6171}"/>
              </a:ext>
            </a:extLst>
          </p:cNvPr>
          <p:cNvSpPr txBox="1"/>
          <p:nvPr/>
        </p:nvSpPr>
        <p:spPr>
          <a:xfrm>
            <a:off x="5140900" y="4629745"/>
            <a:ext cx="211174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No way of visualizing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927660-4B62-8543-A277-44F8E11DDC8A}"/>
              </a:ext>
            </a:extLst>
          </p:cNvPr>
          <p:cNvSpPr txBox="1"/>
          <p:nvPr/>
        </p:nvSpPr>
        <p:spPr>
          <a:xfrm>
            <a:off x="8488136" y="4835213"/>
            <a:ext cx="2111747" cy="461665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Lack of personal </a:t>
            </a:r>
            <a:r>
              <a:rPr lang="en-US" sz="2400" dirty="0" err="1">
                <a:latin typeface="Garamond" panose="02020404030301010803" pitchFamily="18" charset="0"/>
              </a:rPr>
              <a:t>responsability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86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CA16FF52-7453-2348-805D-5C94C20898B4}"/>
              </a:ext>
            </a:extLst>
          </p:cNvPr>
          <p:cNvSpPr txBox="1"/>
          <p:nvPr/>
        </p:nvSpPr>
        <p:spPr>
          <a:xfrm>
            <a:off x="1100831" y="2718578"/>
            <a:ext cx="9694416" cy="15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How </a:t>
            </a:r>
            <a:r>
              <a:rPr lang="fr-BE" sz="3200" dirty="0" err="1">
                <a:latin typeface="Garamond" panose="02020404030301010803" pitchFamily="18" charset="0"/>
              </a:rPr>
              <a:t>can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dirty="0" err="1">
                <a:latin typeface="Garamond" panose="02020404030301010803" pitchFamily="18" charset="0"/>
              </a:rPr>
              <a:t>we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b="1" dirty="0" err="1">
                <a:latin typeface="Garamond" panose="02020404030301010803" pitchFamily="18" charset="0"/>
              </a:rPr>
              <a:t>facilitate</a:t>
            </a:r>
            <a:r>
              <a:rPr lang="fr-BE" sz="3200" dirty="0">
                <a:latin typeface="Garamond" panose="02020404030301010803" pitchFamily="18" charset="0"/>
              </a:rPr>
              <a:t> for </a:t>
            </a:r>
            <a:r>
              <a:rPr lang="fr-BE" sz="3200" dirty="0" err="1">
                <a:latin typeface="Garamond" panose="02020404030301010803" pitchFamily="18" charset="0"/>
              </a:rPr>
              <a:t>citizens</a:t>
            </a:r>
            <a:r>
              <a:rPr lang="fr-BE" sz="3200" dirty="0">
                <a:latin typeface="Garamond" panose="02020404030301010803" pitchFamily="18" charset="0"/>
              </a:rPr>
              <a:t> to </a:t>
            </a:r>
            <a:r>
              <a:rPr lang="fr-BE" sz="3200" dirty="0" err="1">
                <a:latin typeface="Garamond" panose="02020404030301010803" pitchFamily="18" charset="0"/>
              </a:rPr>
              <a:t>make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b="1" dirty="0" err="1">
                <a:latin typeface="Garamond" panose="02020404030301010803" pitchFamily="18" charset="0"/>
              </a:rPr>
              <a:t>sustainable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dirty="0" err="1">
                <a:latin typeface="Garamond" panose="02020404030301010803" pitchFamily="18" charset="0"/>
              </a:rPr>
              <a:t>choices</a:t>
            </a:r>
            <a:r>
              <a:rPr lang="fr-BE" sz="3200" dirty="0">
                <a:latin typeface="Garamond" panose="02020404030301010803" pitchFamily="18" charset="0"/>
              </a:rPr>
              <a:t> in </a:t>
            </a:r>
            <a:r>
              <a:rPr lang="fr-BE" sz="3200" dirty="0" err="1">
                <a:latin typeface="Garamond" panose="02020404030301010803" pitchFamily="18" charset="0"/>
              </a:rPr>
              <a:t>their</a:t>
            </a:r>
            <a:r>
              <a:rPr lang="fr-BE" sz="3200" dirty="0">
                <a:latin typeface="Garamond" panose="02020404030301010803" pitchFamily="18" charset="0"/>
              </a:rPr>
              <a:t> </a:t>
            </a:r>
            <a:r>
              <a:rPr lang="fr-BE" sz="3200" b="1" dirty="0" err="1">
                <a:latin typeface="Garamond" panose="02020404030301010803" pitchFamily="18" charset="0"/>
              </a:rPr>
              <a:t>everyday</a:t>
            </a:r>
            <a:r>
              <a:rPr lang="fr-BE" sz="3200" dirty="0">
                <a:latin typeface="Garamond" panose="02020404030301010803" pitchFamily="18" charset="0"/>
              </a:rPr>
              <a:t> transportation ?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8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34B92C52-EAE3-F647-92C5-AFE174940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59" y="341489"/>
            <a:ext cx="9193581" cy="61750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6F31FA-1B45-5B48-8449-3C406FB11D91}"/>
              </a:ext>
            </a:extLst>
          </p:cNvPr>
          <p:cNvSpPr/>
          <p:nvPr/>
        </p:nvSpPr>
        <p:spPr>
          <a:xfrm>
            <a:off x="4989689" y="1399822"/>
            <a:ext cx="5734755" cy="3578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9E8266E-404B-B842-901F-99914591B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688" y="1399821"/>
            <a:ext cx="5734755" cy="3578578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25793107-11CC-5C44-9656-45F31BC4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996" y="2840853"/>
            <a:ext cx="1359510" cy="2956265"/>
          </a:xfrm>
          <a:prstGeom prst="rect">
            <a:avLst/>
          </a:prstGeom>
        </p:spPr>
      </p:pic>
      <p:pic>
        <p:nvPicPr>
          <p:cNvPr id="9" name="Image 8" descr="Une image contenant moniteur, photo, assis, signe&#10;&#10;Description générée automatiquement">
            <a:extLst>
              <a:ext uri="{FF2B5EF4-FFF2-40B4-BE49-F238E27FC236}">
                <a16:creationId xmlns:a16="http://schemas.microsoft.com/office/drawing/2014/main" id="{FB8BA7D5-9FDC-6648-B3B7-4AD449C11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403" y="2703249"/>
            <a:ext cx="3231472" cy="32314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307910-9420-1E42-9084-972A4BB8A2C2}"/>
              </a:ext>
            </a:extLst>
          </p:cNvPr>
          <p:cNvSpPr/>
          <p:nvPr/>
        </p:nvSpPr>
        <p:spPr>
          <a:xfrm>
            <a:off x="4989688" y="2254929"/>
            <a:ext cx="2032549" cy="26810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C07D0-0F25-F742-9F17-CCC435D3FAF1}"/>
              </a:ext>
            </a:extLst>
          </p:cNvPr>
          <p:cNvSpPr/>
          <p:nvPr/>
        </p:nvSpPr>
        <p:spPr>
          <a:xfrm>
            <a:off x="4989687" y="1399820"/>
            <a:ext cx="5734754" cy="21591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4CA91C8C-6A58-4249-A60F-0C672993E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00906"/>
              </p:ext>
            </p:extLst>
          </p:nvPr>
        </p:nvGraphicFramePr>
        <p:xfrm>
          <a:off x="5033850" y="2290440"/>
          <a:ext cx="1795610" cy="1656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80">
                  <a:extLst>
                    <a:ext uri="{9D8B030D-6E8A-4147-A177-3AD203B41FA5}">
                      <a16:colId xmlns:a16="http://schemas.microsoft.com/office/drawing/2014/main" val="1179725366"/>
                    </a:ext>
                  </a:extLst>
                </a:gridCol>
                <a:gridCol w="465610">
                  <a:extLst>
                    <a:ext uri="{9D8B030D-6E8A-4147-A177-3AD203B41FA5}">
                      <a16:colId xmlns:a16="http://schemas.microsoft.com/office/drawing/2014/main" val="3392493547"/>
                    </a:ext>
                  </a:extLst>
                </a:gridCol>
                <a:gridCol w="465610">
                  <a:extLst>
                    <a:ext uri="{9D8B030D-6E8A-4147-A177-3AD203B41FA5}">
                      <a16:colId xmlns:a16="http://schemas.microsoft.com/office/drawing/2014/main" val="3725446645"/>
                    </a:ext>
                  </a:extLst>
                </a:gridCol>
                <a:gridCol w="465610">
                  <a:extLst>
                    <a:ext uri="{9D8B030D-6E8A-4147-A177-3AD203B41FA5}">
                      <a16:colId xmlns:a16="http://schemas.microsoft.com/office/drawing/2014/main" val="2456580312"/>
                    </a:ext>
                  </a:extLst>
                </a:gridCol>
              </a:tblGrid>
              <a:tr h="182651"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Transport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CO</a:t>
                      </a:r>
                      <a:r>
                        <a:rPr lang="en-US" sz="3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5790"/>
                  </a:ext>
                </a:extLst>
              </a:tr>
              <a:tr h="36834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Bike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22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4.2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0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31559"/>
                  </a:ext>
                </a:extLst>
              </a:tr>
              <a:tr h="36834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8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5.7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1.4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661801"/>
                  </a:ext>
                </a:extLst>
              </a:tr>
              <a:tr h="36834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Bus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16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7.3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5.2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329263"/>
                  </a:ext>
                </a:extLst>
              </a:tr>
              <a:tr h="36834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Car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11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4.5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4.3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19143"/>
                  </a:ext>
                </a:extLst>
              </a:tr>
            </a:tbl>
          </a:graphicData>
        </a:graphic>
      </p:graphicFrame>
      <p:pic>
        <p:nvPicPr>
          <p:cNvPr id="24" name="Image 23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BC717C1-A81E-8444-BD30-CD2F53077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36" y="1160803"/>
            <a:ext cx="820397" cy="82039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5D15281B-3459-F146-9ED8-BAC4754A9BAB}"/>
              </a:ext>
            </a:extLst>
          </p:cNvPr>
          <p:cNvSpPr txBox="1"/>
          <p:nvPr/>
        </p:nvSpPr>
        <p:spPr>
          <a:xfrm>
            <a:off x="1389324" y="1232567"/>
            <a:ext cx="167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aramond" panose="02020404030301010803" pitchFamily="18" charset="0"/>
              </a:rPr>
              <a:t>GoGreen</a:t>
            </a:r>
            <a:endParaRPr lang="en-US" sz="900" b="1" dirty="0">
              <a:latin typeface="Garamond" panose="02020404030301010803" pitchFamily="18" charset="0"/>
            </a:endParaRPr>
          </a:p>
        </p:txBody>
      </p:sp>
      <p:pic>
        <p:nvPicPr>
          <p:cNvPr id="28" name="Image 27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B54AE01-E52B-D544-81BA-450836DDE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07" y="2442995"/>
            <a:ext cx="260254" cy="260254"/>
          </a:xfrm>
          <a:prstGeom prst="rect">
            <a:avLst/>
          </a:prstGeom>
        </p:spPr>
      </p:pic>
      <p:pic>
        <p:nvPicPr>
          <p:cNvPr id="31" name="Image 3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DAB3D3D-D7D1-9A48-B6DB-F2AC5A6A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07" y="2988328"/>
            <a:ext cx="260254" cy="260254"/>
          </a:xfrm>
          <a:prstGeom prst="rect">
            <a:avLst/>
          </a:prstGeom>
        </p:spPr>
      </p:pic>
      <p:pic>
        <p:nvPicPr>
          <p:cNvPr id="32" name="Image 31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8E3497F-BD43-5A47-A4DE-88C4BB406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97" y="3527415"/>
            <a:ext cx="260254" cy="260254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1C846FAF-B1B0-F249-A9BC-6657649E7CF6}"/>
              </a:ext>
            </a:extLst>
          </p:cNvPr>
          <p:cNvSpPr txBox="1"/>
          <p:nvPr/>
        </p:nvSpPr>
        <p:spPr>
          <a:xfrm>
            <a:off x="1185573" y="2318513"/>
            <a:ext cx="52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Simple</a:t>
            </a:r>
            <a:endParaRPr lang="en-US" sz="1200" dirty="0">
              <a:latin typeface="Garamond" panose="02020404030301010803" pitchFamily="18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3F112357-9137-1A4C-8E06-FCEE1F34AEFC}"/>
              </a:ext>
            </a:extLst>
          </p:cNvPr>
          <p:cNvSpPr txBox="1"/>
          <p:nvPr/>
        </p:nvSpPr>
        <p:spPr>
          <a:xfrm>
            <a:off x="1187876" y="2886658"/>
            <a:ext cx="52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Smart</a:t>
            </a:r>
            <a:endParaRPr lang="en-US" sz="1200" dirty="0">
              <a:latin typeface="Garamond" panose="02020404030301010803" pitchFamily="18" charset="0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951E1E7-0B6E-8B40-9930-61BDFC4FA967}"/>
              </a:ext>
            </a:extLst>
          </p:cNvPr>
          <p:cNvSpPr txBox="1"/>
          <p:nvPr/>
        </p:nvSpPr>
        <p:spPr>
          <a:xfrm>
            <a:off x="1187876" y="3444975"/>
            <a:ext cx="52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Eco-responsible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639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C7CCFE-FE41-744E-BC71-D93324F94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6" y="1736529"/>
            <a:ext cx="4426656" cy="24592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5DCEF0-CC11-FE4D-96EA-FAECC2D2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660" y="2873020"/>
            <a:ext cx="698501" cy="6985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FACC2B-054F-E740-A99B-0D6CB4736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956" y="1736530"/>
            <a:ext cx="2213942" cy="22139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67E02FF-22A6-BC43-8AA5-2D0BA14DB490}"/>
              </a:ext>
            </a:extLst>
          </p:cNvPr>
          <p:cNvSpPr txBox="1"/>
          <p:nvPr/>
        </p:nvSpPr>
        <p:spPr>
          <a:xfrm>
            <a:off x="1259507" y="3950471"/>
            <a:ext cx="3121213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Open Data API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5931C4-BA4E-844A-BE5B-A5501D75F8CC}"/>
              </a:ext>
            </a:extLst>
          </p:cNvPr>
          <p:cNvSpPr txBox="1"/>
          <p:nvPr/>
        </p:nvSpPr>
        <p:spPr>
          <a:xfrm>
            <a:off x="7158560" y="3950471"/>
            <a:ext cx="3995471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 err="1">
                <a:latin typeface="Garamond" panose="02020404030301010803" pitchFamily="18" charset="0"/>
              </a:rPr>
              <a:t>Accurate</a:t>
            </a:r>
            <a:r>
              <a:rPr lang="fr-BE" sz="3200" dirty="0">
                <a:latin typeface="Garamond" panose="02020404030301010803" pitchFamily="18" charset="0"/>
              </a:rPr>
              <a:t> computations</a:t>
            </a:r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8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moniteur, télévision, écran, intérieur&#10;&#10;Description générée automatiquement">
            <a:extLst>
              <a:ext uri="{FF2B5EF4-FFF2-40B4-BE49-F238E27FC236}">
                <a16:creationId xmlns:a16="http://schemas.microsoft.com/office/drawing/2014/main" id="{76788333-525A-014E-961D-CA0A347F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04" y="297833"/>
            <a:ext cx="10286391" cy="6909026"/>
          </a:xfrm>
          <a:prstGeom prst="rect">
            <a:avLst/>
          </a:prstGeom>
        </p:spPr>
      </p:pic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8FA144A-CB4E-A142-8117-8AC61EA34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54" y="1388531"/>
            <a:ext cx="6434668" cy="4041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5079EA-D7DB-AF4A-97E8-B0FF0334099F}"/>
              </a:ext>
            </a:extLst>
          </p:cNvPr>
          <p:cNvSpPr/>
          <p:nvPr/>
        </p:nvSpPr>
        <p:spPr>
          <a:xfrm>
            <a:off x="2889953" y="2302959"/>
            <a:ext cx="2280357" cy="3047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D12AA203-6748-2740-ABF8-B598D4F48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38599"/>
              </p:ext>
            </p:extLst>
          </p:nvPr>
        </p:nvGraphicFramePr>
        <p:xfrm>
          <a:off x="2979270" y="2414617"/>
          <a:ext cx="1987841" cy="1638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473">
                  <a:extLst>
                    <a:ext uri="{9D8B030D-6E8A-4147-A177-3AD203B41FA5}">
                      <a16:colId xmlns:a16="http://schemas.microsoft.com/office/drawing/2014/main" val="1179725366"/>
                    </a:ext>
                  </a:extLst>
                </a:gridCol>
                <a:gridCol w="515456">
                  <a:extLst>
                    <a:ext uri="{9D8B030D-6E8A-4147-A177-3AD203B41FA5}">
                      <a16:colId xmlns:a16="http://schemas.microsoft.com/office/drawing/2014/main" val="3392493547"/>
                    </a:ext>
                  </a:extLst>
                </a:gridCol>
                <a:gridCol w="515456">
                  <a:extLst>
                    <a:ext uri="{9D8B030D-6E8A-4147-A177-3AD203B41FA5}">
                      <a16:colId xmlns:a16="http://schemas.microsoft.com/office/drawing/2014/main" val="3725446645"/>
                    </a:ext>
                  </a:extLst>
                </a:gridCol>
                <a:gridCol w="515456">
                  <a:extLst>
                    <a:ext uri="{9D8B030D-6E8A-4147-A177-3AD203B41FA5}">
                      <a16:colId xmlns:a16="http://schemas.microsoft.com/office/drawing/2014/main" val="2456580312"/>
                    </a:ext>
                  </a:extLst>
                </a:gridCol>
              </a:tblGrid>
              <a:tr h="180672"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Transport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Duration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Distance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1" dirty="0">
                          <a:solidFill>
                            <a:schemeClr val="tx1"/>
                          </a:solidFill>
                        </a:rPr>
                        <a:t>CO</a:t>
                      </a:r>
                      <a:r>
                        <a:rPr lang="en-US" sz="3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525790"/>
                  </a:ext>
                </a:extLst>
              </a:tr>
              <a:tr h="36435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Bike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22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4.2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0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831559"/>
                  </a:ext>
                </a:extLst>
              </a:tr>
              <a:tr h="36435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Metro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8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5.7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1.4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661801"/>
                  </a:ext>
                </a:extLst>
              </a:tr>
              <a:tr h="36435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Bus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16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7.3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5.2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329263"/>
                  </a:ext>
                </a:extLst>
              </a:tr>
              <a:tr h="364355"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Car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11 min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4.5 km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b="0" dirty="0">
                          <a:solidFill>
                            <a:schemeClr val="tx1"/>
                          </a:solidFill>
                        </a:rPr>
                        <a:t>4.3 kg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19143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4009703-D43A-E64D-A219-8E61FD16D193}"/>
              </a:ext>
            </a:extLst>
          </p:cNvPr>
          <p:cNvSpPr/>
          <p:nvPr/>
        </p:nvSpPr>
        <p:spPr>
          <a:xfrm>
            <a:off x="5308813" y="1827187"/>
            <a:ext cx="2779273" cy="4757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B47D4-3AFA-4F40-A8E1-BC87E183222D}"/>
              </a:ext>
            </a:extLst>
          </p:cNvPr>
          <p:cNvSpPr/>
          <p:nvPr/>
        </p:nvSpPr>
        <p:spPr>
          <a:xfrm>
            <a:off x="2889952" y="1388531"/>
            <a:ext cx="6412093" cy="2443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8EAB3D-DFC3-9240-826D-9AD1F7593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56724" y="1528696"/>
            <a:ext cx="2108803" cy="322225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C0DECBE-D0B3-714F-B827-84FC7B36E9AF}"/>
              </a:ext>
            </a:extLst>
          </p:cNvPr>
          <p:cNvSpPr txBox="1"/>
          <p:nvPr/>
        </p:nvSpPr>
        <p:spPr>
          <a:xfrm>
            <a:off x="5290456" y="1831504"/>
            <a:ext cx="28159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b="1" dirty="0" err="1">
                <a:latin typeface="Garamond" panose="02020404030301010803" pitchFamily="18" charset="0"/>
              </a:rPr>
              <a:t>Wait</a:t>
            </a:r>
            <a:r>
              <a:rPr lang="fr-BE" sz="900" b="1" dirty="0">
                <a:latin typeface="Garamond" panose="02020404030301010803" pitchFamily="18" charset="0"/>
              </a:rPr>
              <a:t> </a:t>
            </a:r>
            <a:r>
              <a:rPr lang="fr-BE" sz="900" dirty="0">
                <a:latin typeface="Garamond" panose="02020404030301010803" pitchFamily="18" charset="0"/>
              </a:rPr>
              <a:t>! </a:t>
            </a:r>
            <a:r>
              <a:rPr lang="fr-BE" sz="900" dirty="0" err="1">
                <a:latin typeface="Garamond" panose="02020404030301010803" pitchFamily="18" charset="0"/>
              </a:rPr>
              <a:t>My</a:t>
            </a:r>
            <a:r>
              <a:rPr lang="fr-BE" sz="900" dirty="0">
                <a:latin typeface="Garamond" panose="02020404030301010803" pitchFamily="18" charset="0"/>
              </a:rPr>
              <a:t> </a:t>
            </a:r>
            <a:r>
              <a:rPr lang="fr-BE" sz="900" dirty="0" err="1">
                <a:latin typeface="Garamond" panose="02020404030301010803" pitchFamily="18" charset="0"/>
              </a:rPr>
              <a:t>predictions</a:t>
            </a:r>
            <a:r>
              <a:rPr lang="fr-BE" sz="900" dirty="0">
                <a:latin typeface="Garamond" panose="02020404030301010803" pitchFamily="18" charset="0"/>
              </a:rPr>
              <a:t> are </a:t>
            </a:r>
            <a:r>
              <a:rPr lang="fr-BE" sz="900" dirty="0" err="1">
                <a:latin typeface="Garamond" panose="02020404030301010803" pitchFamily="18" charset="0"/>
              </a:rPr>
              <a:t>telling</a:t>
            </a:r>
            <a:r>
              <a:rPr lang="fr-BE" sz="900" dirty="0">
                <a:latin typeface="Garamond" panose="02020404030301010803" pitchFamily="18" charset="0"/>
              </a:rPr>
              <a:t> me </a:t>
            </a:r>
            <a:r>
              <a:rPr lang="fr-BE" sz="900" dirty="0" err="1">
                <a:latin typeface="Garamond" panose="02020404030301010803" pitchFamily="18" charset="0"/>
              </a:rPr>
              <a:t>that</a:t>
            </a:r>
            <a:r>
              <a:rPr lang="fr-BE" sz="900" dirty="0">
                <a:latin typeface="Garamond" panose="02020404030301010803" pitchFamily="18" charset="0"/>
              </a:rPr>
              <a:t> </a:t>
            </a:r>
            <a:r>
              <a:rPr lang="fr-BE" sz="900" dirty="0" err="1">
                <a:latin typeface="Garamond" panose="02020404030301010803" pitchFamily="18" charset="0"/>
              </a:rPr>
              <a:t>this</a:t>
            </a:r>
            <a:r>
              <a:rPr lang="fr-BE" sz="900" dirty="0">
                <a:latin typeface="Garamond" panose="02020404030301010803" pitchFamily="18" charset="0"/>
              </a:rPr>
              <a:t> bus station </a:t>
            </a:r>
            <a:r>
              <a:rPr lang="fr-BE" sz="900" dirty="0" err="1">
                <a:latin typeface="Garamond" panose="02020404030301010803" pitchFamily="18" charset="0"/>
              </a:rPr>
              <a:t>will</a:t>
            </a:r>
            <a:r>
              <a:rPr lang="fr-BE" sz="900" dirty="0">
                <a:latin typeface="Garamond" panose="02020404030301010803" pitchFamily="18" charset="0"/>
              </a:rPr>
              <a:t> </a:t>
            </a:r>
            <a:r>
              <a:rPr lang="fr-BE" sz="900" dirty="0" err="1">
                <a:latin typeface="Garamond" panose="02020404030301010803" pitchFamily="18" charset="0"/>
              </a:rPr>
              <a:t>be</a:t>
            </a:r>
            <a:r>
              <a:rPr lang="fr-BE" sz="900" dirty="0">
                <a:latin typeface="Garamond" panose="02020404030301010803" pitchFamily="18" charset="0"/>
              </a:rPr>
              <a:t> </a:t>
            </a:r>
            <a:r>
              <a:rPr lang="fr-BE" sz="900" b="1" dirty="0" err="1">
                <a:latin typeface="Garamond" panose="02020404030301010803" pitchFamily="18" charset="0"/>
              </a:rPr>
              <a:t>hardly</a:t>
            </a:r>
            <a:r>
              <a:rPr lang="fr-BE" sz="900" b="1" dirty="0">
                <a:latin typeface="Garamond" panose="02020404030301010803" pitchFamily="18" charset="0"/>
              </a:rPr>
              <a:t> </a:t>
            </a:r>
            <a:r>
              <a:rPr lang="fr-BE" sz="900" b="1" dirty="0" err="1">
                <a:latin typeface="Garamond" panose="02020404030301010803" pitchFamily="18" charset="0"/>
              </a:rPr>
              <a:t>crowded</a:t>
            </a:r>
            <a:r>
              <a:rPr lang="fr-BE" sz="900" b="1" dirty="0">
                <a:latin typeface="Garamond" panose="02020404030301010803" pitchFamily="18" charset="0"/>
              </a:rPr>
              <a:t> </a:t>
            </a:r>
            <a:r>
              <a:rPr lang="fr-BE" sz="900" dirty="0">
                <a:latin typeface="Garamond" panose="02020404030301010803" pitchFamily="18" charset="0"/>
              </a:rPr>
              <a:t>at </a:t>
            </a:r>
            <a:r>
              <a:rPr lang="fr-BE" sz="900" dirty="0" err="1">
                <a:latin typeface="Garamond" panose="02020404030301010803" pitchFamily="18" charset="0"/>
              </a:rPr>
              <a:t>this</a:t>
            </a:r>
            <a:r>
              <a:rPr lang="fr-BE" sz="900" dirty="0">
                <a:latin typeface="Garamond" panose="02020404030301010803" pitchFamily="18" charset="0"/>
              </a:rPr>
              <a:t> time, </a:t>
            </a:r>
            <a:r>
              <a:rPr lang="fr-BE" sz="900" dirty="0" err="1">
                <a:latin typeface="Garamond" panose="02020404030301010803" pitchFamily="18" charset="0"/>
              </a:rPr>
              <a:t>wouldn't</a:t>
            </a:r>
            <a:r>
              <a:rPr lang="fr-BE" sz="900" dirty="0">
                <a:latin typeface="Garamond" panose="02020404030301010803" pitchFamily="18" charset="0"/>
              </a:rPr>
              <a:t> </a:t>
            </a:r>
            <a:r>
              <a:rPr lang="fr-BE" sz="900" dirty="0" err="1">
                <a:latin typeface="Garamond" panose="02020404030301010803" pitchFamily="18" charset="0"/>
              </a:rPr>
              <a:t>be</a:t>
            </a:r>
            <a:r>
              <a:rPr lang="fr-BE" sz="900" dirty="0">
                <a:latin typeface="Garamond" panose="02020404030301010803" pitchFamily="18" charset="0"/>
              </a:rPr>
              <a:t> bike a more </a:t>
            </a:r>
            <a:r>
              <a:rPr lang="fr-BE" sz="900" dirty="0" err="1">
                <a:latin typeface="Garamond" panose="02020404030301010803" pitchFamily="18" charset="0"/>
              </a:rPr>
              <a:t>peaceful</a:t>
            </a:r>
            <a:r>
              <a:rPr lang="fr-BE" sz="900" dirty="0">
                <a:latin typeface="Garamond" panose="02020404030301010803" pitchFamily="18" charset="0"/>
              </a:rPr>
              <a:t> transportation ?</a:t>
            </a:r>
            <a:endParaRPr lang="en-US" sz="900" dirty="0">
              <a:latin typeface="Garamond" panose="02020404030301010803" pitchFamily="18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17EC19-C25C-3D4E-B87C-E332399E6BBD}"/>
              </a:ext>
            </a:extLst>
          </p:cNvPr>
          <p:cNvSpPr/>
          <p:nvPr/>
        </p:nvSpPr>
        <p:spPr>
          <a:xfrm>
            <a:off x="5320017" y="2352347"/>
            <a:ext cx="2779273" cy="1449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4F3665E-A77C-0A43-9A7B-FF3636E62B93}"/>
              </a:ext>
            </a:extLst>
          </p:cNvPr>
          <p:cNvSpPr txBox="1"/>
          <p:nvPr/>
        </p:nvSpPr>
        <p:spPr>
          <a:xfrm>
            <a:off x="5290456" y="2298516"/>
            <a:ext cx="1103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b="1" dirty="0" err="1">
                <a:latin typeface="Garamond" panose="02020404030301010803" pitchFamily="18" charset="0"/>
              </a:rPr>
              <a:t>Yes</a:t>
            </a:r>
            <a:r>
              <a:rPr lang="fr-BE" sz="900" b="1" dirty="0">
                <a:latin typeface="Garamond" panose="02020404030301010803" pitchFamily="18" charset="0"/>
              </a:rPr>
              <a:t>, go </a:t>
            </a:r>
            <a:r>
              <a:rPr lang="fr-BE" sz="900" b="1" dirty="0" err="1">
                <a:latin typeface="Garamond" panose="02020404030301010803" pitchFamily="18" charset="0"/>
              </a:rPr>
              <a:t>with</a:t>
            </a:r>
            <a:r>
              <a:rPr lang="fr-BE" sz="900" b="1" dirty="0">
                <a:latin typeface="Garamond" panose="02020404030301010803" pitchFamily="18" charset="0"/>
              </a:rPr>
              <a:t> bike!</a:t>
            </a:r>
            <a:endParaRPr lang="en-US" sz="900" b="1" dirty="0">
              <a:latin typeface="Garamond" panose="02020404030301010803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796B04-8F17-3349-8199-69EF465CAE3F}"/>
              </a:ext>
            </a:extLst>
          </p:cNvPr>
          <p:cNvSpPr txBox="1"/>
          <p:nvPr/>
        </p:nvSpPr>
        <p:spPr>
          <a:xfrm>
            <a:off x="7475051" y="2298516"/>
            <a:ext cx="10351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latin typeface="Garamond" panose="02020404030301010803" pitchFamily="18" charset="0"/>
              </a:rPr>
              <a:t>No, bus…</a:t>
            </a:r>
            <a:endParaRPr lang="en-US" sz="900" dirty="0">
              <a:latin typeface="Garamond" panose="02020404030301010803" pitchFamily="18" charset="0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8B74767-71FF-7C44-8427-A3DE3B273FB7}"/>
              </a:ext>
            </a:extLst>
          </p:cNvPr>
          <p:cNvCxnSpPr>
            <a:cxnSpLocks/>
            <a:stCxn id="17" idx="0"/>
            <a:endCxn id="17" idx="2"/>
          </p:cNvCxnSpPr>
          <p:nvPr/>
        </p:nvCxnSpPr>
        <p:spPr>
          <a:xfrm>
            <a:off x="6709654" y="2352347"/>
            <a:ext cx="0" cy="14494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619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05DCEF0-CC11-FE4D-96EA-FAECC2D2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9" y="3079749"/>
            <a:ext cx="698501" cy="6985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67E02FF-22A6-BC43-8AA5-2D0BA14DB490}"/>
              </a:ext>
            </a:extLst>
          </p:cNvPr>
          <p:cNvSpPr txBox="1"/>
          <p:nvPr/>
        </p:nvSpPr>
        <p:spPr>
          <a:xfrm>
            <a:off x="1253430" y="4704996"/>
            <a:ext cx="3121213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Open </a:t>
            </a:r>
            <a:r>
              <a:rPr lang="fr-BE" sz="3200" dirty="0" err="1">
                <a:latin typeface="Garamond" panose="02020404030301010803" pitchFamily="18" charset="0"/>
              </a:rPr>
              <a:t>Dataset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4AF6A0AB-597C-8047-9595-C379454AB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095" y="2189948"/>
            <a:ext cx="3894731" cy="2224994"/>
          </a:xfrm>
          <a:prstGeom prst="rect">
            <a:avLst/>
          </a:prstGeom>
        </p:spPr>
      </p:pic>
      <p:pic>
        <p:nvPicPr>
          <p:cNvPr id="12" name="Image 11" descr="Une image contenant arbre, fleur&#10;&#10;Description générée automatiquement">
            <a:extLst>
              <a:ext uri="{FF2B5EF4-FFF2-40B4-BE49-F238E27FC236}">
                <a16:creationId xmlns:a16="http://schemas.microsoft.com/office/drawing/2014/main" id="{47F525D1-D5D4-304B-ACFE-87DBA841A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0" y="1454502"/>
            <a:ext cx="5165514" cy="3250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E1CEBB-0EF9-D648-88DB-F0F66F57F5AE}"/>
              </a:ext>
            </a:extLst>
          </p:cNvPr>
          <p:cNvSpPr/>
          <p:nvPr/>
        </p:nvSpPr>
        <p:spPr>
          <a:xfrm>
            <a:off x="601940" y="1391448"/>
            <a:ext cx="4873574" cy="274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A58609-F416-D643-982B-0DC2F3ECC990}"/>
              </a:ext>
            </a:extLst>
          </p:cNvPr>
          <p:cNvSpPr/>
          <p:nvPr/>
        </p:nvSpPr>
        <p:spPr>
          <a:xfrm rot="5400000">
            <a:off x="4027713" y="2976282"/>
            <a:ext cx="2895600" cy="274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space réservé du pied de page 14">
            <a:extLst>
              <a:ext uri="{FF2B5EF4-FFF2-40B4-BE49-F238E27FC236}">
                <a16:creationId xmlns:a16="http://schemas.microsoft.com/office/drawing/2014/main" id="{4ADCAAE3-E513-F24A-AE1A-B056C5AC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3430" y="1345917"/>
            <a:ext cx="3211286" cy="365125"/>
          </a:xfrm>
        </p:spPr>
        <p:txBody>
          <a:bodyPr/>
          <a:lstStyle/>
          <a:p>
            <a:r>
              <a:rPr lang="fr-BE" dirty="0"/>
              <a:t>Helsinki </a:t>
            </a:r>
            <a:r>
              <a:rPr lang="fr-BE" dirty="0" err="1"/>
              <a:t>Region</a:t>
            </a:r>
            <a:r>
              <a:rPr lang="fr-BE" dirty="0"/>
              <a:t> Transport </a:t>
            </a:r>
            <a:r>
              <a:rPr lang="fr-BE" dirty="0" err="1"/>
              <a:t>passengers</a:t>
            </a:r>
            <a:r>
              <a:rPr lang="fr-BE" dirty="0"/>
              <a:t> by station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B54F497-FB34-3D40-BDCB-B6424E09073A}"/>
              </a:ext>
            </a:extLst>
          </p:cNvPr>
          <p:cNvSpPr txBox="1"/>
          <p:nvPr/>
        </p:nvSpPr>
        <p:spPr>
          <a:xfrm>
            <a:off x="7848602" y="4704995"/>
            <a:ext cx="3121213" cy="761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BE" sz="3200" dirty="0">
                <a:latin typeface="Garamond" panose="02020404030301010803" pitchFamily="18" charset="0"/>
              </a:rPr>
              <a:t>Machine Learning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94194A1-8444-684D-97BE-F3153C405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266132">
            <a:off x="6573811" y="2703924"/>
            <a:ext cx="1090783" cy="586296"/>
          </a:xfrm>
          <a:prstGeom prst="rect">
            <a:avLst/>
          </a:prstGeom>
        </p:spPr>
      </p:pic>
      <p:pic>
        <p:nvPicPr>
          <p:cNvPr id="21" name="Image 2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F05DE411-00D3-2348-8D5F-D88C9EA47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69637">
            <a:off x="11249332" y="2749696"/>
            <a:ext cx="699329" cy="699329"/>
          </a:xfrm>
          <a:prstGeom prst="rect">
            <a:avLst/>
          </a:prstGeom>
        </p:spPr>
      </p:pic>
      <p:pic>
        <p:nvPicPr>
          <p:cNvPr id="23" name="Image 22" descr="Une image contenant signe&#10;&#10;Description générée automatiquement">
            <a:extLst>
              <a:ext uri="{FF2B5EF4-FFF2-40B4-BE49-F238E27FC236}">
                <a16:creationId xmlns:a16="http://schemas.microsoft.com/office/drawing/2014/main" id="{D8E5A62B-FDA9-884E-B8ED-7E579980CA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75972">
            <a:off x="10556209" y="1784467"/>
            <a:ext cx="764721" cy="886105"/>
          </a:xfrm>
          <a:prstGeom prst="rect">
            <a:avLst/>
          </a:prstGeom>
        </p:spPr>
      </p:pic>
      <p:pic>
        <p:nvPicPr>
          <p:cNvPr id="27" name="Image 2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0345A7D-7DA9-BD48-B791-B0886216C7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0276" y="1545536"/>
            <a:ext cx="1295066" cy="521892"/>
          </a:xfrm>
          <a:prstGeom prst="rect">
            <a:avLst/>
          </a:prstGeom>
        </p:spPr>
      </p:pic>
      <p:pic>
        <p:nvPicPr>
          <p:cNvPr id="29" name="Image 2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E59A9BC5-C921-1D4C-AA3A-99011BA93E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574552">
            <a:off x="7597931" y="1874140"/>
            <a:ext cx="1310355" cy="420693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C628658F-6E4F-4148-8849-8DB6221E0121}"/>
              </a:ext>
            </a:extLst>
          </p:cNvPr>
          <p:cNvSpPr txBox="1"/>
          <p:nvPr/>
        </p:nvSpPr>
        <p:spPr>
          <a:xfrm>
            <a:off x="636210" y="5466550"/>
            <a:ext cx="44823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Garamond" panose="02020404030301010803" pitchFamily="18" charset="0"/>
              </a:rPr>
              <a:t>[https://</a:t>
            </a:r>
            <a:r>
              <a:rPr lang="en-US" sz="1050" dirty="0" err="1">
                <a:latin typeface="Garamond" panose="02020404030301010803" pitchFamily="18" charset="0"/>
              </a:rPr>
              <a:t>www.avoindata.fi</a:t>
            </a:r>
            <a:r>
              <a:rPr lang="en-US" sz="1050" dirty="0">
                <a:latin typeface="Garamond" panose="02020404030301010803" pitchFamily="18" charset="0"/>
              </a:rPr>
              <a:t>/data/</a:t>
            </a:r>
            <a:r>
              <a:rPr lang="en-US" sz="1050" dirty="0" err="1">
                <a:latin typeface="Garamond" panose="02020404030301010803" pitchFamily="18" charset="0"/>
              </a:rPr>
              <a:t>en_GB</a:t>
            </a:r>
            <a:r>
              <a:rPr lang="en-US" sz="1050" dirty="0">
                <a:latin typeface="Garamond" panose="02020404030301010803" pitchFamily="18" charset="0"/>
              </a:rPr>
              <a:t>/dataset/</a:t>
            </a:r>
            <a:r>
              <a:rPr lang="en-US" sz="1050" dirty="0" err="1">
                <a:latin typeface="Garamond" panose="02020404030301010803" pitchFamily="18" charset="0"/>
              </a:rPr>
              <a:t>hsl</a:t>
            </a:r>
            <a:r>
              <a:rPr lang="en-US" sz="1050" dirty="0">
                <a:latin typeface="Garamond" panose="02020404030301010803" pitchFamily="18" charset="0"/>
              </a:rPr>
              <a:t>-n-</a:t>
            </a:r>
            <a:r>
              <a:rPr lang="en-US" sz="1050" dirty="0" err="1">
                <a:latin typeface="Garamond" panose="02020404030301010803" pitchFamily="18" charset="0"/>
              </a:rPr>
              <a:t>nousijamaarat</a:t>
            </a:r>
            <a:r>
              <a:rPr lang="en-US" sz="1050" dirty="0">
                <a:latin typeface="Garamond" panose="02020404030301010803" pitchFamily="18" charset="0"/>
              </a:rPr>
              <a:t>-</a:t>
            </a:r>
            <a:r>
              <a:rPr lang="en-US" sz="1050" dirty="0" err="1">
                <a:latin typeface="Garamond" panose="02020404030301010803" pitchFamily="18" charset="0"/>
              </a:rPr>
              <a:t>pysakeittain</a:t>
            </a:r>
            <a:r>
              <a:rPr lang="en-US" sz="1050" dirty="0">
                <a:latin typeface="Garamond" panose="02020404030301010803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707583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358</Words>
  <Application>Microsoft Macintosh PowerPoint</Application>
  <PresentationFormat>Grand écran</PresentationFormat>
  <Paragraphs>101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Thème Office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Antoine Louis</dc:creator>
  <cp:lastModifiedBy>Antoine Louis</cp:lastModifiedBy>
  <cp:revision>37</cp:revision>
  <dcterms:created xsi:type="dcterms:W3CDTF">2019-11-17T00:37:43Z</dcterms:created>
  <dcterms:modified xsi:type="dcterms:W3CDTF">2019-11-17T10:23:22Z</dcterms:modified>
</cp:coreProperties>
</file>